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147481186" r:id="rId2"/>
    <p:sldId id="261" r:id="rId3"/>
    <p:sldId id="258" r:id="rId4"/>
    <p:sldId id="264" r:id="rId5"/>
    <p:sldId id="274" r:id="rId6"/>
    <p:sldId id="265" r:id="rId7"/>
    <p:sldId id="266" r:id="rId8"/>
    <p:sldId id="267" r:id="rId9"/>
    <p:sldId id="272" r:id="rId10"/>
    <p:sldId id="285" r:id="rId11"/>
    <p:sldId id="275" r:id="rId12"/>
    <p:sldId id="279" r:id="rId13"/>
    <p:sldId id="27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/>
    <p:restoredTop sz="94694"/>
  </p:normalViewPr>
  <p:slideViewPr>
    <p:cSldViewPr snapToGrid="0">
      <p:cViewPr varScale="1">
        <p:scale>
          <a:sx n="121" d="100"/>
          <a:sy n="121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3493-0EC6-AA47-94D4-60926109F891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26A4-542B-D14C-832F-D49E276A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purpose you can provision these instance in these places.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B773-68E8-0197-400E-9581FF3F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0CDC6-ED8C-0592-DCED-C94EF5F56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BD04-B561-D0D2-3E33-3BA703BE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B752-F407-3E78-395B-0724FC94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8161-AD89-DE28-C330-11BFD85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5B75-F644-AEDA-1603-842C4EDD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1A1BD-7D2A-A244-1AA8-048E1DA9D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8B13-DA9F-C4C1-6E67-83470CE4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51E8-63AE-AA47-588F-69F100A4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99E3-2A04-305D-1A31-1AD553E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3A643-CDE2-DB7C-2070-CF2F39667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5AD4-2F71-2DED-51AA-9A5E14CA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6FBE-92DF-B7DD-1F60-AFA4328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51A9-43F3-D61D-F9B5-F860A846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A0F70-8D2C-4AF6-C3AC-909BDB8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644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46A7-D68C-02BF-AB29-D108A62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207B-D943-FA2E-97C4-3554580BC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7F82-E39A-3EA8-B470-109057B6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3B66-C65E-42F0-8D31-7C7BD878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7D221-2F73-74A5-73B5-001D88C3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F8C5-2CDB-D9CD-8807-A80978B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28CF-3239-C1CE-A2A2-D534F8C0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26DF-C4EC-A5DA-560C-241D7025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763A-7540-B551-DD54-1A051EEA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DA4B-5C38-356B-4D5A-4BE3E1C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8F7-DE93-FE68-7069-ACE54F06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98AD-AC65-DA83-7F60-2566A1563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E7E52-B204-5574-9CB9-41B65620F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3576-31DF-ECE0-6B17-C0699A5F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7093-2F6E-EAE0-ED64-61D87B60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AEC0-8AFC-2AC9-9088-4B7D1D5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329E-7A7E-1AF2-7FB0-8B6740CB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B5EA-1683-73D3-7208-DC925733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8E894-117D-F6A1-24FA-C30E2125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49FF6-4DDF-D596-DA8F-74C37FACD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A4320-351B-7841-35BA-16D31E02A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BC16-3199-44AF-979F-4602CD4B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8906E-B601-FA8F-4653-49E42CA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33CBD-53E1-B1AF-246E-998BEAA0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DA7-3F04-A8E3-5F48-87DC34A5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39C2B-91B9-B81B-0130-75E7B215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AE3ED-012C-86C5-CB0E-C16059A0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92C9-CBA7-637D-11E5-A99C3A07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35410-DD1A-3C5E-E874-85088070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BB7EF-1F66-0291-C6BE-172670DD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CF3B-73D9-D78A-8DD7-8A90DD19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CE70-23B2-1F7E-D4DD-BC90A703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9BE0-DAA4-3FB0-A83C-2C4C727A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118C4-47CF-D0D9-39F0-90F5327C6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F66E-3656-C63D-E5E5-FBEB6D87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7A84-5B24-4D06-788C-D7A834B5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70FE-3947-C64B-1054-B564F6B3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A287-5343-475A-CBB0-DB17F03A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EEB49-EAB7-3BE6-CC03-9333604A2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9DE3-C656-16E2-E1B5-828812DD4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072F-8E1A-60A1-42CB-CCD1787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08314-4566-070B-0E16-012C75DE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F95D9-9B15-019D-64D7-1A1B0683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BC073-969E-DAE1-F14B-91D88E2E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E45E-635E-1F6E-3DCE-5BA8D04E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0641-7510-2054-AA03-34B1AF6A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008-BE89-EF99-6D25-61CFFB4C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7FA1-7B72-0B9E-439E-3B263F391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BM Plex Sans SemiBold" panose="020B05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blob/master/integrations/extensions/starter-kits/watson-discovery/watson-discovery-query-openapi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watson-developer-cloud/assistant-toolkit/blob/master/integrations/extensions/starter-kits/language-model-watsonx/watsonx-openapi.json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watson-developer-cloud/assistant-toolkit/blob/master/integrations/extensions/starter-kits/language-model-conversational-search/discovery-watsonx-actions.json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Building Question-Answering with </a:t>
            </a:r>
            <a:r>
              <a:rPr lang="en-US" sz="4400" dirty="0" err="1">
                <a:solidFill>
                  <a:schemeClr val="tx2"/>
                </a:solidFill>
              </a:rPr>
              <a:t>watsonx.ai</a:t>
            </a:r>
            <a:r>
              <a:rPr lang="en-US" sz="4400" dirty="0">
                <a:solidFill>
                  <a:schemeClr val="tx2"/>
                </a:solidFill>
              </a:rPr>
              <a:t>, </a:t>
            </a:r>
            <a:r>
              <a:rPr lang="en-US" sz="4400" dirty="0" err="1">
                <a:solidFill>
                  <a:schemeClr val="tx2"/>
                </a:solidFill>
              </a:rPr>
              <a:t>watsonx</a:t>
            </a:r>
            <a:r>
              <a:rPr lang="en-US" sz="4400" dirty="0">
                <a:solidFill>
                  <a:schemeClr val="tx2"/>
                </a:solidFill>
              </a:rPr>
              <a:t> Assistant, </a:t>
            </a:r>
            <a:r>
              <a:rPr lang="en-US" sz="4400" dirty="0" err="1">
                <a:solidFill>
                  <a:schemeClr val="tx2"/>
                </a:solidFill>
              </a:rPr>
              <a:t>watsonx</a:t>
            </a:r>
            <a:r>
              <a:rPr lang="en-US" sz="4400" dirty="0">
                <a:solidFill>
                  <a:schemeClr val="tx2"/>
                </a:solidFill>
              </a:rPr>
              <a:t> Discovery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7E4F0-E4FA-09BE-2156-03F5D035883F}"/>
              </a:ext>
            </a:extLst>
          </p:cNvPr>
          <p:cNvSpPr txBox="1"/>
          <p:nvPr/>
        </p:nvSpPr>
        <p:spPr>
          <a:xfrm>
            <a:off x="136515" y="4726292"/>
            <a:ext cx="6180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IBM Plex Sans Medium" panose="020B0503050203000203" pitchFamily="34" charset="0"/>
              </a:rPr>
              <a:t>Dr</a:t>
            </a:r>
            <a:r>
              <a:rPr lang="en-US" sz="1800" dirty="0">
                <a:latin typeface="IBM Plex Sans Medium" panose="020B0503050203000203" pitchFamily="34" charset="0"/>
              </a:rPr>
              <a:t>. </a:t>
            </a:r>
            <a:r>
              <a:rPr lang="en-US" sz="1800" dirty="0" err="1">
                <a:latin typeface="IBM Plex Sans Medium" panose="020B0503050203000203" pitchFamily="34" charset="0"/>
              </a:rPr>
              <a:t>Nirandika</a:t>
            </a:r>
            <a:r>
              <a:rPr lang="en-US" sz="1800" dirty="0">
                <a:latin typeface="IBM Plex Sans Medium" panose="020B0503050203000203" pitchFamily="34" charset="0"/>
              </a:rPr>
              <a:t> </a:t>
            </a:r>
            <a:r>
              <a:rPr lang="en-US" sz="1800" dirty="0" err="1">
                <a:latin typeface="IBM Plex Sans Medium" panose="020B0503050203000203" pitchFamily="34" charset="0"/>
              </a:rPr>
              <a:t>Wanigasekara</a:t>
            </a:r>
            <a:br>
              <a:rPr lang="en-US" sz="1800" dirty="0">
                <a:latin typeface="IBM Plex Sans Light" panose="020B0403050203000203" pitchFamily="34" charset="0"/>
              </a:rPr>
            </a:br>
            <a:r>
              <a:rPr lang="en-US" sz="1800" dirty="0">
                <a:latin typeface="IBM Plex Sans Light" panose="020B0403050203000203" pitchFamily="34" charset="0"/>
              </a:rPr>
              <a:t>AI Engineer, Client Engineering</a:t>
            </a:r>
            <a:br>
              <a:rPr lang="en-US" sz="1800" dirty="0">
                <a:latin typeface="IBM Plex Sans Light" panose="020B0403050203000203" pitchFamily="34" charset="0"/>
              </a:rPr>
            </a:br>
            <a:r>
              <a:rPr lang="en-US" sz="1800" b="1" dirty="0" err="1">
                <a:latin typeface="IBM Plex Sans Light" panose="020B0403050203000203" pitchFamily="34" charset="0"/>
              </a:rPr>
              <a:t>watson</a:t>
            </a:r>
            <a:r>
              <a:rPr lang="en-US" sz="1800" b="1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x</a:t>
            </a:r>
            <a:r>
              <a:rPr lang="en-US" sz="1800" b="1" dirty="0" err="1">
                <a:latin typeface="IBM Plex Sans Light" panose="020B0403050203000203" pitchFamily="34" charset="0"/>
              </a:rPr>
              <a:t>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jumping on a beach&#10;&#10;Description automatically generated">
            <a:extLst>
              <a:ext uri="{FF2B5EF4-FFF2-40B4-BE49-F238E27FC236}">
                <a16:creationId xmlns:a16="http://schemas.microsoft.com/office/drawing/2014/main" id="{7254B455-F9D0-3A70-95E1-6E66F5874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3527403-432F-8455-FA76-6A8EA9AD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RAG Pattern Implemented! Hooray!!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Variables to Tweak – WX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53" idx="3"/>
            <a:endCxn id="16" idx="0"/>
          </p:cNvCxnSpPr>
          <p:nvPr/>
        </p:nvCxnSpPr>
        <p:spPr>
          <a:xfrm>
            <a:off x="4913243" y="1466277"/>
            <a:ext cx="4386724" cy="3316868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3" name="Terminator 52">
            <a:extLst>
              <a:ext uri="{FF2B5EF4-FFF2-40B4-BE49-F238E27FC236}">
                <a16:creationId xmlns:a16="http://schemas.microsoft.com/office/drawing/2014/main" id="{6A10832B-5494-3EBD-A66A-47591C9B96D3}"/>
              </a:ext>
            </a:extLst>
          </p:cNvPr>
          <p:cNvSpPr/>
          <p:nvPr/>
        </p:nvSpPr>
        <p:spPr>
          <a:xfrm>
            <a:off x="1839500" y="876107"/>
            <a:ext cx="3073743" cy="118033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model_id</a:t>
            </a:r>
            <a:r>
              <a:rPr lang="en-AU" sz="11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 </a:t>
            </a: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model_input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model_parameters_temperature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model_parameters_repetition_penalty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model_parameters_max_new_tokens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model_parameters_min_new_tokens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8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Variables to Tweak – WD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36" name="Terminator 35">
            <a:extLst>
              <a:ext uri="{FF2B5EF4-FFF2-40B4-BE49-F238E27FC236}">
                <a16:creationId xmlns:a16="http://schemas.microsoft.com/office/drawing/2014/main" id="{ADA5995D-FD3E-27BA-F85E-2D9935F3A1F5}"/>
              </a:ext>
            </a:extLst>
          </p:cNvPr>
          <p:cNvSpPr/>
          <p:nvPr/>
        </p:nvSpPr>
        <p:spPr>
          <a:xfrm>
            <a:off x="2548972" y="1614795"/>
            <a:ext cx="1145689" cy="426156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query_text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D4E38A2-7A2F-3285-AFC7-A5A6386460DE}"/>
              </a:ext>
            </a:extLst>
          </p:cNvPr>
          <p:cNvCxnSpPr>
            <a:stCxn id="36" idx="3"/>
          </p:cNvCxnSpPr>
          <p:nvPr/>
        </p:nvCxnSpPr>
        <p:spPr>
          <a:xfrm>
            <a:off x="3694661" y="1827873"/>
            <a:ext cx="3019294" cy="1901715"/>
          </a:xfrm>
          <a:prstGeom prst="bentConnector3">
            <a:avLst>
              <a:gd name="adj1" fmla="val 99707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Useful Debugging Variables 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3755273-97E9-3100-2980-25F1C1C24410}"/>
              </a:ext>
            </a:extLst>
          </p:cNvPr>
          <p:cNvCxnSpPr>
            <a:cxnSpLocks/>
            <a:stCxn id="32" idx="3"/>
            <a:endCxn id="16" idx="0"/>
          </p:cNvCxnSpPr>
          <p:nvPr/>
        </p:nvCxnSpPr>
        <p:spPr>
          <a:xfrm>
            <a:off x="3861432" y="1106430"/>
            <a:ext cx="5438535" cy="3676715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rminator 28">
            <a:extLst>
              <a:ext uri="{FF2B5EF4-FFF2-40B4-BE49-F238E27FC236}">
                <a16:creationId xmlns:a16="http://schemas.microsoft.com/office/drawing/2014/main" id="{EE45B69F-CC19-C09D-5D51-D2916D2D4D1D}"/>
              </a:ext>
            </a:extLst>
          </p:cNvPr>
          <p:cNvSpPr/>
          <p:nvPr/>
        </p:nvSpPr>
        <p:spPr>
          <a:xfrm>
            <a:off x="1934219" y="1571504"/>
            <a:ext cx="2411914" cy="5143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passages</a:t>
            </a:r>
          </a:p>
          <a:p>
            <a:pPr algn="ctr"/>
            <a:r>
              <a:rPr lang="en-US" sz="1000" dirty="0">
                <a:solidFill>
                  <a:srgbClr val="7030A0"/>
                </a:solidFill>
                <a:latin typeface="IBM Plex Sans Light" panose="020B0403050203000203" pitchFamily="34" charset="0"/>
              </a:rPr>
              <a:t>snippet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662BB976-EC14-ABF3-ECC1-BF947F9A7079}"/>
              </a:ext>
            </a:extLst>
          </p:cNvPr>
          <p:cNvSpPr/>
          <p:nvPr/>
        </p:nvSpPr>
        <p:spPr>
          <a:xfrm>
            <a:off x="2459051" y="853381"/>
            <a:ext cx="1402381" cy="506097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model_response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FEFF341-FABE-B33D-5F58-52F6C44FC63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46133" y="1828679"/>
            <a:ext cx="1337539" cy="1905333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6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F2C3-FF01-C684-3B7C-9A9685C5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1D24C-FDD8-1658-C578-E4949C24F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 Building Your own Agent Assistant based on the Retrieval-Augmented Generation (RAG) Pattern!</a:t>
            </a:r>
          </a:p>
        </p:txBody>
      </p:sp>
    </p:spTree>
    <p:extLst>
      <p:ext uri="{BB962C8B-B14F-4D97-AF65-F5344CB8AC3E}">
        <p14:creationId xmlns:p14="http://schemas.microsoft.com/office/powerpoint/2010/main" val="305744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Retrieval-Augmented Generation (RAG)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‘</a:t>
            </a:r>
            <a:r>
              <a:rPr lang="en-US" sz="1600" dirty="0" err="1">
                <a:latin typeface="IBM Plex Sans Light" panose="020B0403050203000203" pitchFamily="34" charset="0"/>
              </a:rPr>
              <a:t>Queryable</a:t>
            </a:r>
            <a:r>
              <a:rPr lang="en-US" sz="1600" dirty="0">
                <a:latin typeface="IBM Plex Sans Light" panose="020B0403050203000203" pitchFamily="34" charset="0"/>
              </a:rPr>
              <a:t>’ / Searchable Repo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42F47A7-651D-78FB-BAB8-58649B30DEF0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Chatbot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6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Building Question-Answering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dirty="0" err="1">
                <a:solidFill>
                  <a:schemeClr val="tx2"/>
                </a:solidFill>
              </a:rPr>
              <a:t>watsonx.ai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watsonx</a:t>
            </a:r>
            <a:r>
              <a:rPr lang="en-US" dirty="0">
                <a:solidFill>
                  <a:schemeClr val="tx2"/>
                </a:solidFill>
              </a:rPr>
              <a:t> Assistant, </a:t>
            </a:r>
            <a:r>
              <a:rPr lang="en-US" dirty="0" err="1">
                <a:solidFill>
                  <a:schemeClr val="tx2"/>
                </a:solidFill>
              </a:rPr>
              <a:t>watsonx</a:t>
            </a:r>
            <a:r>
              <a:rPr lang="en-US" dirty="0">
                <a:solidFill>
                  <a:schemeClr val="tx2"/>
                </a:solidFill>
              </a:rPr>
              <a:t> Discovery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29047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Architecture Used in the Workshop</a:t>
            </a:r>
            <a:endParaRPr lang="en-US" dirty="0"/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DF3BE3-DF2C-6474-BB95-9BAD0B3966DA}"/>
              </a:ext>
            </a:extLst>
          </p:cNvPr>
          <p:cNvSpPr/>
          <p:nvPr/>
        </p:nvSpPr>
        <p:spPr>
          <a:xfrm>
            <a:off x="2681553" y="1999788"/>
            <a:ext cx="927495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8E5CCB-043B-9C4F-2377-8CBA6D268FB1}"/>
              </a:ext>
            </a:extLst>
          </p:cNvPr>
          <p:cNvSpPr/>
          <p:nvPr/>
        </p:nvSpPr>
        <p:spPr>
          <a:xfrm>
            <a:off x="8879305" y="4644987"/>
            <a:ext cx="111213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049C2-7DA3-6D64-B628-029DDDB8B652}"/>
              </a:ext>
            </a:extLst>
          </p:cNvPr>
          <p:cNvSpPr/>
          <p:nvPr/>
        </p:nvSpPr>
        <p:spPr>
          <a:xfrm>
            <a:off x="4659302" y="4238971"/>
            <a:ext cx="275654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IBM Plex Sans Light" panose="020B0403050203000203" pitchFamily="34" charset="0"/>
              </a:rPr>
              <a:t>Techzone</a:t>
            </a:r>
            <a:r>
              <a:rPr lang="en-US" sz="1100" dirty="0">
                <a:latin typeface="IBM Plex Sans Light" panose="020B0403050203000203" pitchFamily="34" charset="0"/>
              </a:rPr>
              <a:t> – WD Plus </a:t>
            </a:r>
            <a:r>
              <a:rPr lang="en-US" sz="1100" dirty="0" err="1">
                <a:latin typeface="IBM Plex Sans Light" panose="020B0403050203000203" pitchFamily="34" charset="0"/>
              </a:rPr>
              <a:t>aaS</a:t>
            </a:r>
            <a:endParaRPr lang="en-US" sz="1100" dirty="0"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7BA96-8A54-4730-C155-872EFF94926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34558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 0 – Indexing Content in Watson Discovery (completed by the workshop coordinator)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48628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WA Custom Extensions – WD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>
            <a:off x="3869064" y="1690688"/>
            <a:ext cx="292874" cy="2414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</a:t>
            </a:r>
            <a:r>
              <a:rPr lang="en-AU" sz="1000" dirty="0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-discovery-query-</a:t>
            </a:r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CDB8C-A1E4-077C-D8AE-E07A347B402D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latin typeface="IBM Plex Sans Light" panose="020B0403050203000203" pitchFamily="34" charset="0"/>
                <a:hlinkClick r:id="rId11"/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latin typeface="IBM Plex Sans Light" panose="020B0403050203000203" pitchFamily="34" charset="0"/>
            </a:endParaRPr>
          </a:p>
          <a:p>
            <a:r>
              <a:rPr lang="en-US" sz="800" dirty="0">
                <a:latin typeface="IBM Plex Sans Light" panose="020B040305020300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44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WA Custom Extensions – WX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 rot="5400000">
            <a:off x="2954892" y="2781819"/>
            <a:ext cx="292874" cy="1418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watsonx-openapi.json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FD45E-E510-D613-E74C-DA9A0215B3F1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12063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3 Actions Flows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434BDB-3C20-659E-654B-70D4520165C6}"/>
              </a:ext>
            </a:extLst>
          </p:cNvPr>
          <p:cNvSpPr/>
          <p:nvPr/>
        </p:nvSpPr>
        <p:spPr>
          <a:xfrm>
            <a:off x="3610435" y="2087034"/>
            <a:ext cx="2660892" cy="212082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447575-2369-C6C9-D863-D54A497DE8F3}"/>
              </a:ext>
            </a:extLst>
          </p:cNvPr>
          <p:cNvSpPr/>
          <p:nvPr/>
        </p:nvSpPr>
        <p:spPr>
          <a:xfrm>
            <a:off x="5696017" y="4580092"/>
            <a:ext cx="2280038" cy="119351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5BEE2E-46A2-0D0C-BE7C-FC088967F833}"/>
              </a:ext>
            </a:extLst>
          </p:cNvPr>
          <p:cNvSpPr/>
          <p:nvPr/>
        </p:nvSpPr>
        <p:spPr>
          <a:xfrm>
            <a:off x="4346128" y="4720869"/>
            <a:ext cx="3499744" cy="166415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A66E53-3764-B141-F383-52EE408903CA}"/>
              </a:ext>
            </a:extLst>
          </p:cNvPr>
          <p:cNvSpPr/>
          <p:nvPr/>
        </p:nvSpPr>
        <p:spPr>
          <a:xfrm>
            <a:off x="1213519" y="2954115"/>
            <a:ext cx="1261832" cy="5998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911F8-8AB9-8DAC-BAE3-528306AE2BB0}"/>
              </a:ext>
            </a:extLst>
          </p:cNvPr>
          <p:cNvGrpSpPr/>
          <p:nvPr/>
        </p:nvGrpSpPr>
        <p:grpSpPr>
          <a:xfrm>
            <a:off x="6587337" y="611915"/>
            <a:ext cx="5525151" cy="601241"/>
            <a:chOff x="6395386" y="258285"/>
            <a:chExt cx="5525151" cy="6012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691216-6B81-5618-01BD-6F8B166DFD9F}"/>
                </a:ext>
              </a:extLst>
            </p:cNvPr>
            <p:cNvSpPr/>
            <p:nvPr/>
          </p:nvSpPr>
          <p:spPr>
            <a:xfrm>
              <a:off x="6395386" y="327033"/>
              <a:ext cx="245503" cy="24974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2F522-9E15-F4A4-2B96-09404DFF6E0B}"/>
                </a:ext>
              </a:extLst>
            </p:cNvPr>
            <p:cNvSpPr txBox="1"/>
            <p:nvPr/>
          </p:nvSpPr>
          <p:spPr>
            <a:xfrm>
              <a:off x="6677484" y="258285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Search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49C962-692E-83FF-B923-BE698566833B}"/>
                </a:ext>
              </a:extLst>
            </p:cNvPr>
            <p:cNvSpPr/>
            <p:nvPr/>
          </p:nvSpPr>
          <p:spPr>
            <a:xfrm>
              <a:off x="7809029" y="346597"/>
              <a:ext cx="251260" cy="2106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5664AC-7473-A46D-9C04-63779386DEE0}"/>
                </a:ext>
              </a:extLst>
            </p:cNvPr>
            <p:cNvSpPr txBox="1"/>
            <p:nvPr/>
          </p:nvSpPr>
          <p:spPr>
            <a:xfrm>
              <a:off x="8060289" y="267237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Generate Answer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EEDF24-4D33-A0E7-0699-6B0561D5088D}"/>
                </a:ext>
              </a:extLst>
            </p:cNvPr>
            <p:cNvSpPr/>
            <p:nvPr/>
          </p:nvSpPr>
          <p:spPr>
            <a:xfrm>
              <a:off x="9981654" y="345246"/>
              <a:ext cx="293344" cy="208465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8B898-BB0E-1097-5D61-FBC65B8D2C19}"/>
                </a:ext>
              </a:extLst>
            </p:cNvPr>
            <p:cNvSpPr txBox="1"/>
            <p:nvPr/>
          </p:nvSpPr>
          <p:spPr>
            <a:xfrm>
              <a:off x="10259505" y="274751"/>
              <a:ext cx="1661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Invoke </a:t>
              </a:r>
              <a:r>
                <a:rPr lang="en-US" sz="1600" dirty="0" err="1">
                  <a:latin typeface="IBM Plex Sans Light" panose="020B0403050203000203" pitchFamily="34" charset="0"/>
                </a:rPr>
                <a:t>watsonx</a:t>
              </a:r>
              <a:r>
                <a:rPr lang="en-US" sz="1600" dirty="0">
                  <a:latin typeface="IBM Plex Sans Light" panose="020B0403050203000203" pitchFamily="34" charset="0"/>
                </a:rPr>
                <a:t> </a:t>
              </a:r>
            </a:p>
            <a:p>
              <a:r>
                <a:rPr lang="en-US" sz="1600" dirty="0">
                  <a:latin typeface="IBM Plex Sans Light" panose="020B0403050203000203" pitchFamily="34" charset="0"/>
                </a:rPr>
                <a:t>generation API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661E0F-152E-F9D6-8EF7-75ACC20E7BD3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64515101-E934-E8EA-AB65-031EBEA9FED8}"/>
              </a:ext>
            </a:extLst>
          </p:cNvPr>
          <p:cNvSpPr/>
          <p:nvPr/>
        </p:nvSpPr>
        <p:spPr>
          <a:xfrm>
            <a:off x="6476311" y="99391"/>
            <a:ext cx="5636177" cy="1172818"/>
          </a:xfrm>
          <a:prstGeom prst="round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13132-D9C5-1BB0-AE8B-346C05B25A3E}"/>
              </a:ext>
            </a:extLst>
          </p:cNvPr>
          <p:cNvSpPr txBox="1"/>
          <p:nvPr/>
        </p:nvSpPr>
        <p:spPr>
          <a:xfrm>
            <a:off x="7824439" y="183008"/>
            <a:ext cx="3221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IBM Plex Sans Light" panose="020B0403050203000203" pitchFamily="34" charset="0"/>
                <a:hlinkClick r:id="rId11"/>
              </a:rPr>
              <a:t>discovery-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1"/>
              </a:rPr>
              <a:t>watsonx</a:t>
            </a:r>
            <a:r>
              <a:rPr lang="en-AU" sz="1600" dirty="0">
                <a:effectLst/>
                <a:latin typeface="IBM Plex Sans Light" panose="020B0403050203000203" pitchFamily="34" charset="0"/>
                <a:hlinkClick r:id="rId11"/>
              </a:rPr>
              <a:t>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1"/>
              </a:rPr>
              <a:t>actions.json</a:t>
            </a:r>
            <a:endParaRPr lang="en-US" sz="16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3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MUST Update Variables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1E5B7040-AA6F-1D70-F878-2EAF4CF661FD}"/>
              </a:ext>
            </a:extLst>
          </p:cNvPr>
          <p:cNvSpPr/>
          <p:nvPr/>
        </p:nvSpPr>
        <p:spPr>
          <a:xfrm>
            <a:off x="2122851" y="1577715"/>
            <a:ext cx="1962620" cy="313612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discovery_project_id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FEA154C-EA33-721B-3890-5928C525F4E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85471" y="1734521"/>
            <a:ext cx="2785752" cy="1995067"/>
          </a:xfrm>
          <a:prstGeom prst="bentConnector3">
            <a:avLst>
              <a:gd name="adj1" fmla="val 100663"/>
            </a:avLst>
          </a:prstGeom>
          <a:ln w="19050">
            <a:solidFill>
              <a:srgbClr val="7030A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rminator 12">
            <a:extLst>
              <a:ext uri="{FF2B5EF4-FFF2-40B4-BE49-F238E27FC236}">
                <a16:creationId xmlns:a16="http://schemas.microsoft.com/office/drawing/2014/main" id="{5DA8C7FB-D5C6-CE57-9386-E77D10AFD259}"/>
              </a:ext>
            </a:extLst>
          </p:cNvPr>
          <p:cNvSpPr/>
          <p:nvPr/>
        </p:nvSpPr>
        <p:spPr>
          <a:xfrm>
            <a:off x="2109359" y="1027613"/>
            <a:ext cx="1962620" cy="3265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watsonx_project_id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4071979" y="1190888"/>
            <a:ext cx="5227988" cy="3592257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5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3116</TotalTime>
  <Words>915</Words>
  <Application>Microsoft Macintosh PowerPoint</Application>
  <PresentationFormat>Widescreen</PresentationFormat>
  <Paragraphs>170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IBM Plex Sans</vt:lpstr>
      <vt:lpstr>IBM Plex Sans Light</vt:lpstr>
      <vt:lpstr>IBM Plex Sans Medium</vt:lpstr>
      <vt:lpstr>IBM Plex Sans SemiBold</vt:lpstr>
      <vt:lpstr>Office Theme</vt:lpstr>
      <vt:lpstr>Building Question-Answering with watsonx.ai, watsonx Assistant, watsonx Discovery</vt:lpstr>
      <vt:lpstr>Retrieval-Augmented Generation (RAG)</vt:lpstr>
      <vt:lpstr>Building Question-Answering  with watsonx.ai, watsonx Assistant, watsonx Discovery</vt:lpstr>
      <vt:lpstr>Architecture Used in the Workshop</vt:lpstr>
      <vt:lpstr>Step 0 – Indexing Content in Watson Discovery (completed by the workshop coordinator)</vt:lpstr>
      <vt:lpstr>Example 1 – WA Custom Extensions – WD</vt:lpstr>
      <vt:lpstr>Example 1 – WA Custom Extensions – WX</vt:lpstr>
      <vt:lpstr>Example 1 – 3 Actions Flows</vt:lpstr>
      <vt:lpstr>Example 1 – MUST Update Variables</vt:lpstr>
      <vt:lpstr>RAG Pattern Implemented! Hooray!!</vt:lpstr>
      <vt:lpstr>Example 1 – Variables to Tweak – WX Related</vt:lpstr>
      <vt:lpstr>Example 1 – Variables to Tweak – WD Related</vt:lpstr>
      <vt:lpstr>Example 1 – Useful Debugging Variables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Care Conversational Models with Your Data</dc:title>
  <dc:creator>Nirandika Wanigasekara</dc:creator>
  <cp:lastModifiedBy>Nirandika Wanigasekara</cp:lastModifiedBy>
  <cp:revision>20</cp:revision>
  <dcterms:created xsi:type="dcterms:W3CDTF">2023-08-16T11:06:10Z</dcterms:created>
  <dcterms:modified xsi:type="dcterms:W3CDTF">2023-10-20T09:27:26Z</dcterms:modified>
</cp:coreProperties>
</file>